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3" r:id="rId3"/>
    <p:sldId id="264" r:id="rId4"/>
    <p:sldId id="275" r:id="rId5"/>
    <p:sldId id="274" r:id="rId6"/>
    <p:sldId id="280" r:id="rId7"/>
    <p:sldId id="279" r:id="rId8"/>
    <p:sldId id="266" r:id="rId9"/>
    <p:sldId id="273" r:id="rId10"/>
    <p:sldId id="268" r:id="rId11"/>
    <p:sldId id="267" r:id="rId12"/>
    <p:sldId id="26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81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7" autoAdjust="0"/>
    <p:restoredTop sz="90929"/>
  </p:normalViewPr>
  <p:slideViewPr>
    <p:cSldViewPr>
      <p:cViewPr varScale="1">
        <p:scale>
          <a:sx n="116" d="100"/>
          <a:sy n="116" d="100"/>
        </p:scale>
        <p:origin x="11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75152D5-8AC3-8874-1EC5-783D6B7105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E935965-8ABB-1A9C-60AD-47FD432012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A5CCC09-C395-C388-6640-37E307FA3E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Innovation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FDCEF41B-1193-7203-FB86-79A153FB93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AEB24D6-E4B8-4066-96D3-F7866C3C3B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CD02CF4F-8349-DDE2-14B5-6842B7B570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F8CB44C-ADC9-4702-60FB-4A7FDD90B86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C9E9F9E-62A6-9E0F-A9DD-22CA794566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58A0FAB-DAF1-44DF-6B71-2CAF3188EC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7A4B951A-DD75-B139-8E5F-8ECFCB0AD0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565EAF2A-280D-59AA-8C55-CCB057B78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A23F528F-FA1B-41B4-BE9C-5222E52A7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4744454B-DA55-8BF3-9F8E-5C982C960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195E0-DCCB-4634-8529-0C8FDC1E4A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9A05F45-31ED-923B-133A-61C3B26428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B517E55-85F8-9D2F-B243-75D3DB957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9A163520-8018-93BB-7A34-9D86151D0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1A842-DBB6-472B-92F2-BC93D090D2E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44D097D-9F60-E608-A3EF-3F83200606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5AF6FC2-2CD5-258D-A204-286E30D8E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E3E0490C-DE8A-C86B-16D3-CB973B13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BC325-4176-4AA2-9335-9AE73B035F6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067C1CBA-DA32-EDD7-9C19-73FEAF4CC3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7A981DB-9C0F-00AC-03FF-C99D6A82D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744D7493-1384-DCFF-8278-BAAF66960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FE587-499D-4362-8DD5-F25ADDB55B4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BB96F41-C809-04AC-3EEF-F390B469C9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6CF5B65-5365-A8B5-B8B7-17473722C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81E4E5E1-892F-94CB-CBCD-D56A81351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D725D-550F-415F-8718-E5A9457405C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770" name="Rectangle 2050">
            <a:extLst>
              <a:ext uri="{FF2B5EF4-FFF2-40B4-BE49-F238E27FC236}">
                <a16:creationId xmlns:a16="http://schemas.microsoft.com/office/drawing/2014/main" id="{EF3ADE32-C5D4-A759-2173-734FF88D65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051">
            <a:extLst>
              <a:ext uri="{FF2B5EF4-FFF2-40B4-BE49-F238E27FC236}">
                <a16:creationId xmlns:a16="http://schemas.microsoft.com/office/drawing/2014/main" id="{6B294879-7375-5A7B-9924-4649D7CC9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D81944E5-9B70-E839-E87C-BB44ECF68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59391-749B-4B21-8978-773440F93EB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443E324F-CE17-195D-FF1A-42F27C7435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DBDCC7FC-F872-FA0D-527F-E5AD68F95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6D327CD3-E866-8687-9967-8BEFEAA17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3CFFE-7549-40F7-8565-1A0DF1CFFDB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3E38EB4-B32C-9758-4EF5-FEFC49127A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9EBB1B8-9DE9-2E3C-104D-E656B3C91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5391D184-F18F-8766-6002-CF89BDFC9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85DAC-A4CC-4642-A5E5-A44795E0FE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B271BAEB-AB8D-EE50-8915-3B320BAE67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ABDAC29F-B982-9E4B-1C62-AAE198408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E5DD3D5B-D708-37FF-E74D-3D3CFC309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2DFAF-517A-4340-93FF-915DDB78FE9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AE2AC8F-EFFC-6AEB-2FFD-E32A4865EC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E0FE8D3-944C-650C-63DB-778215324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1BB5B7C1-DDB8-0EF1-EFF8-5EC971642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A8A68-F73C-4192-BC74-5E0F48BF1E4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C9EFD8D-B22F-7CB3-CD07-0427CE1FCE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E05FF6F-81FD-78AB-D1AD-D7F7093E8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37CBF25D-91F8-0FC1-27D9-40C6750694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CF7E6-2E80-4FEE-B95D-AEE0A6FEB1E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F0516B3-1DE1-28D1-66C0-F22CE1CCF0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BCAD9D7-4BB6-6208-F240-0B9558D64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8C77BB5E-F667-20F5-0538-B1BC74534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63C4F-48CC-41A1-9964-E996162A5C1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CFDC28D-A9B5-540C-F77C-1AC71F672F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AB7C90F-B602-6437-9C2E-AC0A42DAB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8A1A0D8D-96D0-C626-7C74-123544C99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8CDE6-4B84-4F87-8B8A-74AF96EE78E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991064D4-D994-0E41-0E34-02D8E2A0AF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2F48C8F-B98D-3F65-B2A6-B95A7ABF4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1003230F-1DF7-7061-342F-648DF6D022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AE416-3BE3-43A8-A465-CAAFD6B794A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0CB94C1-4C46-3504-706C-797C271979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3AE4801-AF7C-73A4-18EE-D68C9F2F4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6938CC2D-D6A4-B284-9FAA-474606129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44BA4-8AD1-4257-8C56-E8515CDB653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ADC46AA-1EC0-C719-9B47-D75DE24D6F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E16B302-4988-1159-014C-FDB82E409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04A142A0-8431-E8A9-82E9-BD0598D44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FF7F9-3C7D-4DC6-B09B-45D93FF3A3F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70616AD-BE30-95CE-8C0B-1A94654543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09A5BC2-138C-3D2A-3593-C2B345736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28107946-93EF-DAF2-9085-1DE8221C6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B6A63-037A-4CCE-BD4C-EC19DB62C58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CAFBF46-D089-1E75-9379-EB684D18AD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686406C-126F-2D18-6CFF-4B83BB65F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9C196864-C115-8C42-00E8-523DE4D8E8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54320-CE98-479B-A5B0-CBD2E006516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8091379-8EB6-55FE-78AA-7294EE9DDA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DFE027F-F7D9-FA9C-818A-C9FEFE0E8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8822C8F5-F749-F169-BFC3-B1FD16D29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34380-4C49-4C77-B94B-AA75AACC788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33DA15F-D1AE-05E2-B113-F66CE2B504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2531B8C-5145-56DA-44B1-0DAD4E384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5AD5C96F-6847-E807-6F06-05897510B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76BDD-7F66-496B-811C-D53FE8DBEDE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14773FB6-A69A-DDE0-01E9-DF6BF5C07C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DCED25C-3716-F3B7-D56F-F2494B34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026">
            <a:extLst>
              <a:ext uri="{FF2B5EF4-FFF2-40B4-BE49-F238E27FC236}">
                <a16:creationId xmlns:a16="http://schemas.microsoft.com/office/drawing/2014/main" id="{9FBAEDF4-8F3B-A1A3-F58F-FF96F0953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332E3B2D-D69B-2533-5F8F-30DB9D30D1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1028">
            <a:extLst>
              <a:ext uri="{FF2B5EF4-FFF2-40B4-BE49-F238E27FC236}">
                <a16:creationId xmlns:a16="http://schemas.microsoft.com/office/drawing/2014/main" id="{01A4081C-14F3-1B99-908F-D53E0B9AD1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anose="05000000000000000000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5" name="Rectangle 1029">
            <a:extLst>
              <a:ext uri="{FF2B5EF4-FFF2-40B4-BE49-F238E27FC236}">
                <a16:creationId xmlns:a16="http://schemas.microsoft.com/office/drawing/2014/main" id="{07FAF559-A827-DC0E-9CC3-7B2049A8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grpSp>
        <p:nvGrpSpPr>
          <p:cNvPr id="30726" name="Group 1030">
            <a:extLst>
              <a:ext uri="{FF2B5EF4-FFF2-40B4-BE49-F238E27FC236}">
                <a16:creationId xmlns:a16="http://schemas.microsoft.com/office/drawing/2014/main" id="{EE04F113-80EB-F147-ACFD-CBC7D24E0CF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30727" name="Rectangle 1031">
              <a:extLst>
                <a:ext uri="{FF2B5EF4-FFF2-40B4-BE49-F238E27FC236}">
                  <a16:creationId xmlns:a16="http://schemas.microsoft.com/office/drawing/2014/main" id="{47270A2F-720C-C849-AD2A-8571355DD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8" name="Rectangle 1032">
              <a:extLst>
                <a:ext uri="{FF2B5EF4-FFF2-40B4-BE49-F238E27FC236}">
                  <a16:creationId xmlns:a16="http://schemas.microsoft.com/office/drawing/2014/main" id="{5DA7BF9C-A2C3-D9DC-883F-4AB828917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9" name="Rectangle 1033">
              <a:extLst>
                <a:ext uri="{FF2B5EF4-FFF2-40B4-BE49-F238E27FC236}">
                  <a16:creationId xmlns:a16="http://schemas.microsoft.com/office/drawing/2014/main" id="{EE895E81-7E44-FFD1-320F-352D12EA8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0" name="Rectangle 1034">
              <a:extLst>
                <a:ext uri="{FF2B5EF4-FFF2-40B4-BE49-F238E27FC236}">
                  <a16:creationId xmlns:a16="http://schemas.microsoft.com/office/drawing/2014/main" id="{F40B1CB8-CD8F-61E1-FF73-E48FD48F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1" name="Rectangle 1035">
              <a:extLst>
                <a:ext uri="{FF2B5EF4-FFF2-40B4-BE49-F238E27FC236}">
                  <a16:creationId xmlns:a16="http://schemas.microsoft.com/office/drawing/2014/main" id="{0D0A876F-E29A-0062-CCA9-12104FFE5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2" name="Rectangle 1036">
              <a:extLst>
                <a:ext uri="{FF2B5EF4-FFF2-40B4-BE49-F238E27FC236}">
                  <a16:creationId xmlns:a16="http://schemas.microsoft.com/office/drawing/2014/main" id="{F2C5195E-5191-BE9D-3D4D-895FE16C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733" name="Group 1037">
            <a:extLst>
              <a:ext uri="{FF2B5EF4-FFF2-40B4-BE49-F238E27FC236}">
                <a16:creationId xmlns:a16="http://schemas.microsoft.com/office/drawing/2014/main" id="{E2BAAC47-3DB2-0693-C974-C6B6BAD078C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30734" name="Rectangle 1038">
              <a:extLst>
                <a:ext uri="{FF2B5EF4-FFF2-40B4-BE49-F238E27FC236}">
                  <a16:creationId xmlns:a16="http://schemas.microsoft.com/office/drawing/2014/main" id="{7E6BBA14-D1AE-BA23-7FF9-B7194E77B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5" name="Rectangle 1039">
              <a:extLst>
                <a:ext uri="{FF2B5EF4-FFF2-40B4-BE49-F238E27FC236}">
                  <a16:creationId xmlns:a16="http://schemas.microsoft.com/office/drawing/2014/main" id="{D4F051CA-A66E-6ECB-941E-AF25E2A8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6" name="Rectangle 1040">
              <a:extLst>
                <a:ext uri="{FF2B5EF4-FFF2-40B4-BE49-F238E27FC236}">
                  <a16:creationId xmlns:a16="http://schemas.microsoft.com/office/drawing/2014/main" id="{03AB52BF-B149-E2A8-7F73-349C1B915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7" name="Rectangle 1041">
              <a:extLst>
                <a:ext uri="{FF2B5EF4-FFF2-40B4-BE49-F238E27FC236}">
                  <a16:creationId xmlns:a16="http://schemas.microsoft.com/office/drawing/2014/main" id="{9E6CE6E4-51DD-1DE0-2802-F89B80BDC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8" name="Rectangle 1042">
              <a:extLst>
                <a:ext uri="{FF2B5EF4-FFF2-40B4-BE49-F238E27FC236}">
                  <a16:creationId xmlns:a16="http://schemas.microsoft.com/office/drawing/2014/main" id="{FC7B0DE0-EB01-BEA6-C8BB-15EF4B2E8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9" name="Rectangle 1043">
              <a:extLst>
                <a:ext uri="{FF2B5EF4-FFF2-40B4-BE49-F238E27FC236}">
                  <a16:creationId xmlns:a16="http://schemas.microsoft.com/office/drawing/2014/main" id="{6DB94755-8C1D-0DA2-AFB1-1EDFAC44C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40" name="Rectangle 1044">
            <a:extLst>
              <a:ext uri="{FF2B5EF4-FFF2-40B4-BE49-F238E27FC236}">
                <a16:creationId xmlns:a16="http://schemas.microsoft.com/office/drawing/2014/main" id="{12A18CB8-7579-3FD1-F989-9C03A7BA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30741" name="Rectangle 1045">
            <a:extLst>
              <a:ext uri="{FF2B5EF4-FFF2-40B4-BE49-F238E27FC236}">
                <a16:creationId xmlns:a16="http://schemas.microsoft.com/office/drawing/2014/main" id="{6B7241BB-10E6-4DA9-E5FF-9F2C47BF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30742" name="Rectangle 1046">
            <a:extLst>
              <a:ext uri="{FF2B5EF4-FFF2-40B4-BE49-F238E27FC236}">
                <a16:creationId xmlns:a16="http://schemas.microsoft.com/office/drawing/2014/main" id="{67151D7D-B06D-F4F1-B83F-C75C10D6A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30743" name="Rectangle 1047">
            <a:extLst>
              <a:ext uri="{FF2B5EF4-FFF2-40B4-BE49-F238E27FC236}">
                <a16:creationId xmlns:a16="http://schemas.microsoft.com/office/drawing/2014/main" id="{A1CF223E-DF9B-97A5-277C-45BBF50366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44" name="Rectangle 1048">
            <a:extLst>
              <a:ext uri="{FF2B5EF4-FFF2-40B4-BE49-F238E27FC236}">
                <a16:creationId xmlns:a16="http://schemas.microsoft.com/office/drawing/2014/main" id="{9251B9B0-611E-7A43-873F-8CF4A93E77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45" name="Rectangle 1049">
            <a:extLst>
              <a:ext uri="{FF2B5EF4-FFF2-40B4-BE49-F238E27FC236}">
                <a16:creationId xmlns:a16="http://schemas.microsoft.com/office/drawing/2014/main" id="{2EC12252-E0E3-A8B2-79E7-D260C7D88C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/>
            </a:lvl1pPr>
          </a:lstStyle>
          <a:p>
            <a:fld id="{05B3440A-D861-4CA2-A5AA-5531451292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D4F4-70B2-C396-54CD-E82296F8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89A45-C023-ECCD-869B-38BDBE028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69858-EF52-3355-A8F9-A2AAB8FA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AEA78-3C44-DF1D-D788-54F2897C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F39C-B3D5-ACFC-F2B0-EDBAC5D6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9EA2D-54F4-4591-A85C-F3A77723D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23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AC05C-37A7-2229-1436-DCDBA3A94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4AA76-CD58-6A49-9C1B-E5A56C810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8EA23-873E-51E8-60D1-1DF39C9A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CEB73-83D2-649E-4C08-3567C68B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FC3F-C98B-A8CA-2C81-EAC59953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0B555-8EDC-4F8B-B68C-0F03C056D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9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D643-BD66-0987-A9A7-185AE9F6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F7B7-767B-D682-F430-0BF6A7B0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1F2EA-0BFA-5600-B80F-C095D3B5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92ADC-042F-7FF3-C459-E2153A02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3A5F6-8752-E6F8-E58B-9CEC8012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C77D-B6DF-4526-823C-BF3935F29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91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BD24-42C5-F1BE-E932-C7802999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05551-7681-EC99-F857-D54CB029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FDA4A-DC4B-D24F-C3C5-F8019970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D1DDB-A90A-33D7-D917-1D1A7FCF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D2C6-AB5D-EB65-9533-D1C53739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2FFA6-4EAF-44D4-992F-791B04239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3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D048-8F9E-D949-427E-3D7F3849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B9E9F-6079-F004-29C9-85A51CDC0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22F2B-3BF0-B7D1-3009-536B5BEE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479E4-EA8C-07E4-331B-A1F260D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3D7B2-7BAE-E376-FFE4-49451D28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DB282-4DA7-BD01-7E6F-54BF5FF1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943D0-9827-43D6-97B6-008C2152C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4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74CF-E9F4-0DF9-A829-628D2DD7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43765-C693-09A3-D0B7-31F299F2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F84CE-3DFE-70C5-0A52-0E5D908C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24CE0-A828-081E-BE3F-872D0E63E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69FE5-86FA-A72E-3DBE-D38F72F48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A27A4-9120-3962-5E3D-51A3EA89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0DDF0-41BA-4967-E9F4-B931385A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C8630-13D2-2739-3D1C-16DE182D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74DF-9A57-4C5B-B553-4724B21A1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6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75FC-9E1A-D627-DD80-93D866C2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FA6E5-93B7-6F9B-2301-8CE4A5C9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0AF55-1DAE-4643-BE9D-A8A2AF58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80EDA-2FD1-CB1F-32C3-DA5F4939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4765A-6D5F-4DFA-AB74-A411449D4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2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CBF8D-EA64-4E68-9605-4DB80F18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F31E5-4304-1ED8-E16E-BBFC1265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24F8F-BCD8-53CD-D3CE-3F5F41DC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ACD7-3AD0-4BAC-9EFF-11F5A199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6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F00F-9FC9-DFAF-B190-03098ADC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C8083-1A01-4A29-88C2-2EB6DC5C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47E18-FF71-7749-6C84-6833CE34F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3F6D0-7D33-B08B-B52E-EF4F9245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2379-B8E8-3A0A-8575-C51CDDCF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2519E-056A-0969-644D-815446BE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42936-F7EB-4039-A8F9-D4394B8EC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5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DE4-D2A0-6A5A-36BB-7925529C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471CC-36B9-65E7-E08F-2AD03728B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01627-7C98-860E-E3B3-8E26DADE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8987E-1F68-F187-7BC0-972D599A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A1326-F276-8DC4-C8AF-49D1CBDA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C0ED4-1875-8512-28DD-FE8CD24F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CC62-AC82-42BD-A571-CDDB7316A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3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0CAFCE9-6CA7-7F48-A1E6-F1DFAD19E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FBCA147-C652-678D-6111-596B1CF2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B5EFAF8-F02C-3BCA-4A27-5CA1255D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418FF6DB-9788-E680-66B1-4DD6DFFB5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DAAC6FE3-D5BE-46B7-8A91-C8EFD0A2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3F31C84A-51FA-C298-9B98-3A8AAC2A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4BE2092B-7C3C-875E-109B-C92A1EDF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72492418-8887-4A8E-FD45-E603FF2A1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A9224A3B-FAA6-5851-8A47-3EC76493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671ADDAE-95A5-0D94-0332-398B9A715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EB3DC0E5-119A-98D4-DC58-9CED3AF42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8A972FA8-8C54-0F7B-0C45-E20D8DC4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grpSp>
        <p:nvGrpSpPr>
          <p:cNvPr id="29710" name="Group 14">
            <a:extLst>
              <a:ext uri="{FF2B5EF4-FFF2-40B4-BE49-F238E27FC236}">
                <a16:creationId xmlns:a16="http://schemas.microsoft.com/office/drawing/2014/main" id="{ABE081C4-AB57-FC5B-127B-38735846E416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29711" name="Rectangle 15">
              <a:extLst>
                <a:ext uri="{FF2B5EF4-FFF2-40B4-BE49-F238E27FC236}">
                  <a16:creationId xmlns:a16="http://schemas.microsoft.com/office/drawing/2014/main" id="{4CAC7846-7C55-3B83-67A4-8069C8116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12" name="Rectangle 16">
              <a:extLst>
                <a:ext uri="{FF2B5EF4-FFF2-40B4-BE49-F238E27FC236}">
                  <a16:creationId xmlns:a16="http://schemas.microsoft.com/office/drawing/2014/main" id="{98D63B6A-6654-5578-E0DA-EBB28919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3" name="Rectangle 17">
            <a:extLst>
              <a:ext uri="{FF2B5EF4-FFF2-40B4-BE49-F238E27FC236}">
                <a16:creationId xmlns:a16="http://schemas.microsoft.com/office/drawing/2014/main" id="{762E6C22-C0A1-3353-3130-4163D256C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C5E43010-1F16-AB28-D901-1E50D74A62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9715" name="Rectangle 19">
            <a:extLst>
              <a:ext uri="{FF2B5EF4-FFF2-40B4-BE49-F238E27FC236}">
                <a16:creationId xmlns:a16="http://schemas.microsoft.com/office/drawing/2014/main" id="{2E810210-0031-4532-2A8B-1C61384A5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9716" name="Rectangle 20">
            <a:extLst>
              <a:ext uri="{FF2B5EF4-FFF2-40B4-BE49-F238E27FC236}">
                <a16:creationId xmlns:a16="http://schemas.microsoft.com/office/drawing/2014/main" id="{EE3C1D63-3C34-E8D2-A7EC-D335E2C131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fld id="{231C2901-C7F5-4382-8F29-7CA55FCCC73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17" name="Group 21">
            <a:extLst>
              <a:ext uri="{FF2B5EF4-FFF2-40B4-BE49-F238E27FC236}">
                <a16:creationId xmlns:a16="http://schemas.microsoft.com/office/drawing/2014/main" id="{89B2543C-1686-2B38-E184-D5E89024E1F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29718" name="Rectangle 22">
              <a:extLst>
                <a:ext uri="{FF2B5EF4-FFF2-40B4-BE49-F238E27FC236}">
                  <a16:creationId xmlns:a16="http://schemas.microsoft.com/office/drawing/2014/main" id="{F3453D23-16A9-8B41-E2D8-D21FB03E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19" name="Rectangle 23">
              <a:extLst>
                <a:ext uri="{FF2B5EF4-FFF2-40B4-BE49-F238E27FC236}">
                  <a16:creationId xmlns:a16="http://schemas.microsoft.com/office/drawing/2014/main" id="{A48A574E-C082-2C95-E4D7-FE8AC324E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20" name="Rectangle 24">
              <a:extLst>
                <a:ext uri="{FF2B5EF4-FFF2-40B4-BE49-F238E27FC236}">
                  <a16:creationId xmlns:a16="http://schemas.microsoft.com/office/drawing/2014/main" id="{C4B491DC-2317-96EF-AA4D-4E4B51382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21" name="Rectangle 25">
              <a:extLst>
                <a:ext uri="{FF2B5EF4-FFF2-40B4-BE49-F238E27FC236}">
                  <a16:creationId xmlns:a16="http://schemas.microsoft.com/office/drawing/2014/main" id="{0DF5FDBE-4C9D-AC53-8369-11C5D20BA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34FAD90-3554-3F1A-0F03-D7E96CFC62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09800"/>
            <a:ext cx="7086600" cy="1447800"/>
          </a:xfrm>
        </p:spPr>
        <p:txBody>
          <a:bodyPr/>
          <a:lstStyle/>
          <a:p>
            <a:pPr algn="ctr"/>
            <a:r>
              <a:rPr lang="en-GB" altLang="en-US" sz="4400" b="1"/>
              <a:t>Innovative </a:t>
            </a:r>
            <a:br>
              <a:rPr lang="en-GB" altLang="en-US" sz="4400" b="1"/>
            </a:br>
            <a:r>
              <a:rPr lang="en-GB" altLang="en-US" sz="4400" b="1"/>
              <a:t>teaching </a:t>
            </a:r>
            <a:br>
              <a:rPr lang="en-GB" altLang="en-US" sz="4400" b="1"/>
            </a:br>
            <a:r>
              <a:rPr lang="en-GB" altLang="en-US" sz="4400" b="1"/>
              <a:t>methods</a:t>
            </a:r>
            <a:br>
              <a:rPr lang="en-GB" altLang="en-US" sz="4400" b="1"/>
            </a:br>
            <a:br>
              <a:rPr lang="en-GB" altLang="en-US" sz="4400" b="1"/>
            </a:br>
            <a:r>
              <a:rPr lang="en-GB" altLang="en-US" sz="4400" b="1"/>
              <a:t>What is innovation?</a:t>
            </a:r>
            <a:endParaRPr lang="en-US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9E2D98C2-D9DE-6E20-39EE-D14B9186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458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kumimoji="1" lang="en-GB" altLang="en-US" sz="4400" b="1"/>
              <a:t>Transferable skills</a:t>
            </a:r>
          </a:p>
          <a:p>
            <a:pPr algn="l" eaLnBrk="0" hangingPunct="0"/>
            <a:endParaRPr kumimoji="1" lang="en-GB" altLang="en-US" sz="4400" b="1"/>
          </a:p>
          <a:p>
            <a:pPr algn="l" eaLnBrk="0" hangingPunct="0"/>
            <a:endParaRPr kumimoji="1" lang="en-GB" altLang="en-US" sz="4400" b="1"/>
          </a:p>
          <a:p>
            <a:pPr algn="l" eaLnBrk="0" hangingPunct="0"/>
            <a:r>
              <a:rPr kumimoji="1" lang="en-GB" altLang="en-US"/>
              <a:t> </a:t>
            </a:r>
            <a:endParaRPr kumimoji="1" lang="en-US" altLang="en-US"/>
          </a:p>
          <a:p>
            <a:pPr algn="l" eaLnBrk="0" hangingPunct="0"/>
            <a:endParaRPr kumimoji="1" lang="en-US" altLang="en-US"/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E6820AAF-3DAB-5929-B8BA-512DDDAA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>
            <a:extLst>
              <a:ext uri="{FF2B5EF4-FFF2-40B4-BE49-F238E27FC236}">
                <a16:creationId xmlns:a16="http://schemas.microsoft.com/office/drawing/2014/main" id="{4C0C41BF-E0CE-41EB-377B-FBABE32D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15000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/>
              <a:t>With a purpose….</a:t>
            </a:r>
            <a:endParaRPr lang="en-US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10BEDEF-742C-C57F-1517-F380D9E38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CF9E412-366E-4262-D5E9-84A725CE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6096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kumimoji="1" lang="en-US" altLang="en-US" sz="4000" b="1"/>
              <a:t>PBL prepares </a:t>
            </a:r>
            <a:r>
              <a:rPr kumimoji="1" lang="en-US" altLang="en-US" sz="4000" b="1" u="sng"/>
              <a:t>students</a:t>
            </a:r>
            <a:r>
              <a:rPr kumimoji="1" lang="en-US" altLang="en-US" sz="4000" b="1"/>
              <a:t> to think critically and analytically, and to find and use appropriate learning resources</a:t>
            </a:r>
            <a:r>
              <a:rPr kumimoji="1" lang="en-US" altLang="en-US"/>
              <a:t>. </a:t>
            </a:r>
          </a:p>
          <a:p>
            <a:pPr algn="l" eaLnBrk="0" hangingPunct="0"/>
            <a:endParaRPr kumimoji="1" lang="en-US" altLang="en-US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4A3220BB-0C42-E18F-F521-F9961B7EF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5943600"/>
            <a:ext cx="450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/>
              <a:t>And there's more….</a:t>
            </a:r>
            <a:endParaRPr lang="en-US" altLang="en-US" sz="36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259E142-1B70-0F74-A9DF-2B14A1D83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en-GB" altLang="en-US" sz="4800" b="1"/>
              <a:t> </a:t>
            </a:r>
          </a:p>
          <a:p>
            <a:pPr algn="ctr" eaLnBrk="0" hangingPunct="0"/>
            <a:r>
              <a:rPr kumimoji="1" lang="en-GB" altLang="en-US" sz="4800" b="1"/>
              <a:t>With </a:t>
            </a:r>
          </a:p>
          <a:p>
            <a:pPr algn="ctr" eaLnBrk="0" hangingPunct="0"/>
            <a:r>
              <a:rPr kumimoji="1" lang="en-GB" altLang="en-US" sz="4800" b="1"/>
              <a:t>PBL</a:t>
            </a:r>
          </a:p>
          <a:p>
            <a:pPr algn="ctr" eaLnBrk="0" hangingPunct="0"/>
            <a:r>
              <a:rPr kumimoji="1" lang="en-GB" altLang="en-US" sz="4800" b="1"/>
              <a:t> </a:t>
            </a:r>
            <a:r>
              <a:rPr kumimoji="1" lang="en-GB" altLang="en-US" sz="4800" b="1" u="sng"/>
              <a:t>students</a:t>
            </a:r>
            <a:r>
              <a:rPr kumimoji="1" lang="en-GB" altLang="en-US" sz="4800" b="1"/>
              <a:t> </a:t>
            </a:r>
          </a:p>
          <a:p>
            <a:pPr algn="ctr" eaLnBrk="0" hangingPunct="0"/>
            <a:r>
              <a:rPr kumimoji="1" lang="en-GB" altLang="en-US" sz="4800" b="1"/>
              <a:t>Experience</a:t>
            </a:r>
          </a:p>
          <a:p>
            <a:pPr algn="ctr" eaLnBrk="0" hangingPunct="0"/>
            <a:endParaRPr kumimoji="1" lang="en-GB" altLang="en-US" sz="4800" b="1"/>
          </a:p>
          <a:p>
            <a:pPr algn="ctr" eaLnBrk="0" hangingPunct="0"/>
            <a:r>
              <a:rPr kumimoji="1" lang="en-GB" altLang="en-US" sz="4800" b="1"/>
              <a:t> ICEDIP….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EF327D14-5505-52E0-D4A0-BBB6B0CF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Rectangle 15">
            <a:extLst>
              <a:ext uri="{FF2B5EF4-FFF2-40B4-BE49-F238E27FC236}">
                <a16:creationId xmlns:a16="http://schemas.microsoft.com/office/drawing/2014/main" id="{085FDACE-040B-9C0F-31FA-9E239D8B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kumimoji="0" lang="en-GB" altLang="en-US" sz="4000">
                <a:latin typeface="Verdana" panose="020B0604030504040204" pitchFamily="34" charset="0"/>
              </a:rPr>
              <a:t>I= </a:t>
            </a:r>
            <a:r>
              <a:rPr kumimoji="0" lang="en-US" altLang="en-US" sz="4000">
                <a:latin typeface="Verdana" panose="020B0604030504040204" pitchFamily="34" charset="0"/>
              </a:rPr>
              <a:t>In</a:t>
            </a:r>
            <a:r>
              <a:rPr kumimoji="0" lang="en-GB" altLang="en-US" sz="4000">
                <a:latin typeface="Verdana" panose="020B0604030504040204" pitchFamily="34" charset="0"/>
              </a:rPr>
              <a:t>spiration</a:t>
            </a:r>
            <a:endParaRPr kumimoji="0" lang="en-US" altLang="en-US" sz="4000">
              <a:latin typeface="Verdana" panose="020B0604030504040204" pitchFamily="34" charset="0"/>
            </a:endParaRP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B2C8588D-7072-4B0D-0088-9467F5D35C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724400"/>
            <a:ext cx="8686800" cy="1905000"/>
          </a:xfrm>
        </p:spPr>
        <p:txBody>
          <a:bodyPr/>
          <a:lstStyle/>
          <a:p>
            <a:r>
              <a:rPr lang="en-GB" altLang="en-US" sz="3200">
                <a:latin typeface="Verdana" panose="020B0604030504040204" pitchFamily="34" charset="0"/>
                <a:cs typeface="Arial" panose="020B0604020202020204" pitchFamily="34" charset="0"/>
              </a:rPr>
              <a:t>Innovation creates</a:t>
            </a:r>
            <a:br>
              <a:rPr lang="en-GB" altLang="en-US" sz="3200"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Verdana" panose="020B0604030504040204" pitchFamily="34" charset="0"/>
                <a:cs typeface="Arial" panose="020B0604020202020204" pitchFamily="34" charset="0"/>
              </a:rPr>
              <a:t>motivation</a:t>
            </a:r>
            <a:r>
              <a:rPr lang="en-GB" altLang="en-US" sz="3200">
                <a:latin typeface="Verdana" panose="020B0604030504040204" pitchFamily="34" charset="0"/>
                <a:cs typeface="Arial" panose="020B0604020202020204" pitchFamily="34" charset="0"/>
              </a:rPr>
              <a:t> +</a:t>
            </a:r>
            <a:r>
              <a:rPr lang="en-US" altLang="en-US" sz="3200">
                <a:latin typeface="Verdana" panose="020B0604030504040204" pitchFamily="34" charset="0"/>
                <a:cs typeface="Arial" panose="020B0604020202020204" pitchFamily="34" charset="0"/>
              </a:rPr>
              <a:t> impulse </a:t>
            </a:r>
            <a:r>
              <a:rPr lang="en-GB" altLang="en-US" sz="3200">
                <a:latin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en-GB" altLang="en-US" sz="3200" i="1">
                <a:latin typeface="Verdana" panose="020B0604030504040204" pitchFamily="34" charset="0"/>
                <a:cs typeface="Arial" panose="020B0604020202020204" pitchFamily="34" charset="0"/>
              </a:rPr>
              <a:t>momentum</a:t>
            </a:r>
            <a:r>
              <a:rPr lang="en-GB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utoUpdateAnimBg="0"/>
      <p:bldP spid="41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D0E007DE-78BD-06CB-0CDA-E18818697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1066800"/>
          </a:xfrm>
        </p:spPr>
        <p:txBody>
          <a:bodyPr/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Clarification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7124DF84-0FEF-65AB-4223-44ADDF9B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943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Text Box 12">
            <a:extLst>
              <a:ext uri="{FF2B5EF4-FFF2-40B4-BE49-F238E27FC236}">
                <a16:creationId xmlns:a16="http://schemas.microsoft.com/office/drawing/2014/main" id="{0A84015F-5E18-C58E-6F16-99481A4D3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0" lang="en-GB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D5449988-7087-929B-974D-72478315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8534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kumimoji="1" lang="en-GB" altLang="en-US" sz="600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algn="ctr" eaLnBrk="0" hangingPunct="0"/>
            <a:r>
              <a:rPr kumimoji="1" lang="en-GB" altLang="en-US" sz="3600" b="1" u="sng">
                <a:latin typeface="Verdana" panose="020B0604030504040204" pitchFamily="34" charset="0"/>
              </a:rPr>
              <a:t>Students</a:t>
            </a:r>
            <a:r>
              <a:rPr kumimoji="1" lang="en-GB" altLang="en-US" sz="3600" b="1">
                <a:latin typeface="Verdana" panose="020B0604030504040204" pitchFamily="34" charset="0"/>
              </a:rPr>
              <a:t> formulate questions</a:t>
            </a:r>
            <a:r>
              <a:rPr kumimoji="1" lang="en-GB" altLang="en-US" sz="600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kumimoji="1" lang="en-GB" altLang="en-US" b="1">
              <a:latin typeface="Verdana" panose="020B0604030504040204" pitchFamily="34" charset="0"/>
            </a:endParaRPr>
          </a:p>
          <a:p>
            <a:pPr algn="l" eaLnBrk="0" hangingPunct="0"/>
            <a:endParaRPr kumimoji="1" lang="en-GB" altLang="en-US" b="1">
              <a:latin typeface="Verdana" panose="020B0604030504040204" pitchFamily="34" charset="0"/>
            </a:endParaRPr>
          </a:p>
          <a:p>
            <a:pPr algn="l" eaLnBrk="0" hangingPunct="0"/>
            <a:endParaRPr kumimoji="1" lang="en-GB" altLang="en-US" b="1">
              <a:latin typeface="Verdana" panose="020B0604030504040204" pitchFamily="34" charset="0"/>
            </a:endParaRPr>
          </a:p>
          <a:p>
            <a:pPr algn="l" eaLnBrk="0" hangingPunct="0"/>
            <a:r>
              <a:rPr kumimoji="1" lang="en-GB" altLang="en-US" b="1">
                <a:latin typeface="Verdana" panose="020B0604030504040204" pitchFamily="34" charset="0"/>
              </a:rPr>
              <a:t> </a:t>
            </a:r>
            <a:r>
              <a:rPr kumimoji="1" lang="en-US" altLang="en-US" b="1">
                <a:latin typeface="Verdana" panose="020B0604030504040204" pitchFamily="34" charset="0"/>
              </a:rPr>
              <a:t>What am I trying to achieve</a:t>
            </a:r>
            <a:r>
              <a:rPr kumimoji="1" lang="en-GB" altLang="en-US" b="1">
                <a:latin typeface="Verdana" panose="020B0604030504040204" pitchFamily="34" charset="0"/>
              </a:rPr>
              <a:t>, </a:t>
            </a:r>
            <a:r>
              <a:rPr kumimoji="1" lang="en-US" altLang="en-US" b="1">
                <a:latin typeface="Verdana" panose="020B0604030504040204" pitchFamily="34" charset="0"/>
              </a:rPr>
              <a:t>say</a:t>
            </a:r>
            <a:r>
              <a:rPr kumimoji="1" lang="en-GB" altLang="en-US" b="1">
                <a:latin typeface="Verdana" panose="020B0604030504040204" pitchFamily="34" charset="0"/>
              </a:rPr>
              <a:t>, s</a:t>
            </a:r>
            <a:r>
              <a:rPr kumimoji="1" lang="en-US" altLang="en-US" b="1">
                <a:latin typeface="Verdana" panose="020B0604030504040204" pitchFamily="34" charset="0"/>
              </a:rPr>
              <a:t>olve</a:t>
            </a:r>
            <a:r>
              <a:rPr kumimoji="1" lang="en-GB" altLang="en-US" b="1">
                <a:latin typeface="Verdana" panose="020B0604030504040204" pitchFamily="34" charset="0"/>
              </a:rPr>
              <a:t> </a:t>
            </a:r>
            <a:r>
              <a:rPr kumimoji="1" lang="en-US" altLang="en-US" b="1">
                <a:latin typeface="Verdana" panose="020B0604030504040204" pitchFamily="34" charset="0"/>
              </a:rPr>
              <a:t>?</a:t>
            </a:r>
            <a:br>
              <a:rPr kumimoji="1" lang="en-US" altLang="en-US" b="1">
                <a:latin typeface="Verdana" panose="020B0604030504040204" pitchFamily="34" charset="0"/>
              </a:rPr>
            </a:br>
            <a:r>
              <a:rPr kumimoji="1" lang="en-GB" altLang="en-US" b="1">
                <a:latin typeface="Verdana" panose="020B0604030504040204" pitchFamily="34" charset="0"/>
              </a:rPr>
              <a:t> </a:t>
            </a:r>
            <a:r>
              <a:rPr kumimoji="1" lang="en-US" altLang="en-US" b="1">
                <a:latin typeface="Verdana" panose="020B0604030504040204" pitchFamily="34" charset="0"/>
              </a:rPr>
              <a:t>Where could this idea take me</a:t>
            </a:r>
            <a:r>
              <a:rPr kumimoji="1" lang="en-GB" altLang="en-US" b="1">
                <a:latin typeface="Verdana" panose="020B0604030504040204" pitchFamily="34" charset="0"/>
              </a:rPr>
              <a:t>?</a:t>
            </a:r>
            <a:r>
              <a:rPr kumimoji="1" lang="en-US" altLang="en-US" b="1">
                <a:latin typeface="Verdana" panose="020B0604030504040204" pitchFamily="34" charset="0"/>
              </a:rPr>
              <a:t> </a:t>
            </a:r>
            <a:r>
              <a:rPr kumimoji="1" lang="en-GB" altLang="en-US" b="1">
                <a:latin typeface="Verdana" panose="020B0604030504040204" pitchFamily="34" charset="0"/>
              </a:rPr>
              <a:t> </a:t>
            </a:r>
            <a:endParaRPr kumimoji="1" lang="en-US" altLang="en-US" b="1">
              <a:latin typeface="Verdana" panose="020B0604030504040204" pitchFamily="34" charset="0"/>
            </a:endParaRPr>
          </a:p>
          <a:p>
            <a:pPr algn="l" eaLnBrk="0" hangingPunct="0"/>
            <a:endParaRPr kumimoji="1" lang="en-US" altLang="en-US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32" grpId="0" autoUpdateAnimBg="0"/>
      <p:bldP spid="513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D718F439-7E62-E69D-D713-6F39B5BE5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086600" cy="1066800"/>
          </a:xfrm>
        </p:spPr>
        <p:txBody>
          <a:bodyPr/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Evaluation</a:t>
            </a:r>
            <a:r>
              <a:rPr lang="en-US" altLang="en-US"/>
              <a:t> </a:t>
            </a:r>
            <a:r>
              <a:rPr lang="en-GB" altLang="en-US"/>
              <a:t> </a:t>
            </a:r>
            <a:endParaRPr lang="en-US" altLang="en-US"/>
          </a:p>
        </p:txBody>
      </p:sp>
      <p:graphicFrame>
        <p:nvGraphicFramePr>
          <p:cNvPr id="6156" name="Object 12">
            <a:extLst>
              <a:ext uri="{FF2B5EF4-FFF2-40B4-BE49-F238E27FC236}">
                <a16:creationId xmlns:a16="http://schemas.microsoft.com/office/drawing/2014/main" id="{7580ECE0-BF8B-7445-9D1A-66F355E1F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143000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3" imgW="6095880" imgH="4095720" progId="PhotoSuite.Image">
                  <p:embed/>
                </p:oleObj>
              </mc:Choice>
              <mc:Fallback>
                <p:oleObj name="PhotoSuite Image" r:id="rId3" imgW="6095880" imgH="4095720" progId="PhotoSuite.Imag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6096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5">
            <a:extLst>
              <a:ext uri="{FF2B5EF4-FFF2-40B4-BE49-F238E27FC236}">
                <a16:creationId xmlns:a16="http://schemas.microsoft.com/office/drawing/2014/main" id="{44F20626-3633-3D84-D8B4-DC87D12A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762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GB" alt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Students</a:t>
            </a:r>
            <a:r>
              <a:rPr kumimoji="0"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evaluate their own and their peers work</a:t>
            </a:r>
          </a:p>
          <a:p>
            <a:pPr eaLnBrk="1" hangingPunct="1"/>
            <a:endParaRPr kumimoji="0" lang="en-GB" altLang="en-US" b="1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eaLnBrk="1" hangingPunct="1"/>
            <a:r>
              <a:rPr kumimoji="0"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weaknesses </a:t>
            </a:r>
            <a:r>
              <a:rPr kumimoji="0" lang="en-GB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= </a:t>
            </a:r>
            <a:r>
              <a:rPr kumimoji="0"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opportunities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endParaRPr kumimoji="0"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/>
            <a:endParaRPr kumimoji="0"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050356E5-7ED6-E811-5FE7-078B9F6CA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86600" cy="609600"/>
          </a:xfrm>
        </p:spPr>
        <p:txBody>
          <a:bodyPr/>
          <a:lstStyle/>
          <a:p>
            <a:pPr algn="ctr"/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Distillation</a:t>
            </a:r>
            <a:r>
              <a:rPr lang="en-US" altLang="en-US"/>
              <a:t> </a:t>
            </a:r>
            <a:r>
              <a:rPr lang="en-GB" altLang="en-US"/>
              <a:t> </a:t>
            </a:r>
            <a:endParaRPr lang="en-US" altLang="en-US"/>
          </a:p>
        </p:txBody>
      </p:sp>
      <p:graphicFrame>
        <p:nvGraphicFramePr>
          <p:cNvPr id="7182" name="Object 14">
            <a:extLst>
              <a:ext uri="{FF2B5EF4-FFF2-40B4-BE49-F238E27FC236}">
                <a16:creationId xmlns:a16="http://schemas.microsoft.com/office/drawing/2014/main" id="{93057FD0-FCE1-F8E2-ED3A-56AE26EEC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066800"/>
          <a:ext cx="3810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3" imgW="3809880" imgH="5533920" progId="PhotoSuite.Image">
                  <p:embed/>
                </p:oleObj>
              </mc:Choice>
              <mc:Fallback>
                <p:oleObj name="PhotoSuite Image" r:id="rId3" imgW="3809880" imgH="5533920" progId="PhotoSuite.Imag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066800"/>
                        <a:ext cx="3810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7">
            <a:extLst>
              <a:ext uri="{FF2B5EF4-FFF2-40B4-BE49-F238E27FC236}">
                <a16:creationId xmlns:a16="http://schemas.microsoft.com/office/drawing/2014/main" id="{1062505B-1EAE-4308-677B-2C07F0F5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GB" altLang="en-US" sz="2800" b="1" u="sng">
                <a:latin typeface="Verdana" panose="020B0604030504040204" pitchFamily="34" charset="0"/>
              </a:rPr>
              <a:t>Students</a:t>
            </a:r>
            <a:r>
              <a:rPr kumimoji="0" lang="en-GB" altLang="en-US" sz="2800" b="1">
                <a:latin typeface="Verdana" panose="020B0604030504040204" pitchFamily="34" charset="0"/>
              </a:rPr>
              <a:t> choose </a:t>
            </a:r>
            <a:r>
              <a:rPr kumimoji="0" lang="en-US" altLang="en-US" sz="2800" b="1">
                <a:latin typeface="Verdana" panose="020B0604030504040204" pitchFamily="34" charset="0"/>
              </a:rPr>
              <a:t>The best ideas </a:t>
            </a:r>
            <a:r>
              <a:rPr kumimoji="0" lang="en-GB" altLang="en-US" sz="2800" b="1">
                <a:latin typeface="Verdana" panose="020B0604030504040204" pitchFamily="34" charset="0"/>
              </a:rPr>
              <a:t> </a:t>
            </a:r>
            <a:endParaRPr kumimoji="0" lang="en-US" altLang="en-US" sz="2800">
              <a:latin typeface="Tahoma" panose="020B0604030504040204" pitchFamily="34" charset="0"/>
            </a:endParaRPr>
          </a:p>
          <a:p>
            <a:pPr algn="ctr" eaLnBrk="1" hangingPunct="1"/>
            <a:endParaRPr kumimoji="0" lang="en-US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8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>
            <a:extLst>
              <a:ext uri="{FF2B5EF4-FFF2-40B4-BE49-F238E27FC236}">
                <a16:creationId xmlns:a16="http://schemas.microsoft.com/office/drawing/2014/main" id="{70D72F16-C163-2B0F-FB87-5774BA22B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086600" cy="685800"/>
          </a:xfrm>
        </p:spPr>
        <p:txBody>
          <a:bodyPr/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Incubation</a:t>
            </a:r>
          </a:p>
        </p:txBody>
      </p:sp>
      <p:graphicFrame>
        <p:nvGraphicFramePr>
          <p:cNvPr id="8202" name="Object 10">
            <a:extLst>
              <a:ext uri="{FF2B5EF4-FFF2-40B4-BE49-F238E27FC236}">
                <a16:creationId xmlns:a16="http://schemas.microsoft.com/office/drawing/2014/main" id="{90FDF053-DC0F-8093-19FD-EB0052069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609600"/>
          <a:ext cx="59817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3" imgW="5981760" imgH="4381560" progId="PhotoSuite.Image">
                  <p:embed/>
                </p:oleObj>
              </mc:Choice>
              <mc:Fallback>
                <p:oleObj name="PhotoSuite Image" r:id="rId3" imgW="5981760" imgH="4381560" progId="PhotoSuite.Ima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59817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1">
            <a:extLst>
              <a:ext uri="{FF2B5EF4-FFF2-40B4-BE49-F238E27FC236}">
                <a16:creationId xmlns:a16="http://schemas.microsoft.com/office/drawing/2014/main" id="{C4872E63-E0A6-43D8-AAAA-0C386481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057775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800" b="1" u="sng">
                <a:latin typeface="Verdana" panose="020B0604030504040204" pitchFamily="34" charset="0"/>
              </a:rPr>
              <a:t>Students</a:t>
            </a:r>
            <a:r>
              <a:rPr lang="en-GB" altLang="en-US" sz="2800" b="1">
                <a:latin typeface="Verdana" panose="020B0604030504040204" pitchFamily="34" charset="0"/>
              </a:rPr>
              <a:t> learn to work on problems within a designated time-frame and group setting</a:t>
            </a:r>
            <a:r>
              <a:rPr lang="en-US" altLang="en-US" sz="2800" b="1"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>
            <a:extLst>
              <a:ext uri="{FF2B5EF4-FFF2-40B4-BE49-F238E27FC236}">
                <a16:creationId xmlns:a16="http://schemas.microsoft.com/office/drawing/2014/main" id="{B459BE99-05CF-DDBA-F262-80B8F31E3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086600" cy="762000"/>
          </a:xfrm>
        </p:spPr>
        <p:txBody>
          <a:bodyPr/>
          <a:lstStyle/>
          <a:p>
            <a:pPr algn="ctr"/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Perspiration</a:t>
            </a:r>
          </a:p>
        </p:txBody>
      </p:sp>
      <p:graphicFrame>
        <p:nvGraphicFramePr>
          <p:cNvPr id="9242" name="Object 26">
            <a:extLst>
              <a:ext uri="{FF2B5EF4-FFF2-40B4-BE49-F238E27FC236}">
                <a16:creationId xmlns:a16="http://schemas.microsoft.com/office/drawing/2014/main" id="{7F68B24B-8A74-3E5A-57D1-138256259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143000"/>
          <a:ext cx="70104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3" imgW="4476600" imgH="3924360" progId="PhotoSuite.Image">
                  <p:embed/>
                </p:oleObj>
              </mc:Choice>
              <mc:Fallback>
                <p:oleObj name="PhotoSuite Image" r:id="rId3" imgW="4476600" imgH="3924360" progId="PhotoSuite.Imag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70104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27">
            <a:extLst>
              <a:ext uri="{FF2B5EF4-FFF2-40B4-BE49-F238E27FC236}">
                <a16:creationId xmlns:a16="http://schemas.microsoft.com/office/drawing/2014/main" id="{0FDA68B3-88E0-352A-8EEF-713010B16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62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GB" altLang="en-US" b="1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Students</a:t>
            </a:r>
            <a:r>
              <a:rPr kumimoji="0"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learn that 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Perspiration requires</a:t>
            </a:r>
            <a:r>
              <a:rPr kumimoji="0"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positivism,</a:t>
            </a:r>
            <a:r>
              <a:rPr kumimoji="0"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persistence,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commitment,engagement and early</a:t>
            </a:r>
            <a:r>
              <a:rPr kumimoji="0"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response to any shortcomings.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>
            <a:extLst>
              <a:ext uri="{FF2B5EF4-FFF2-40B4-BE49-F238E27FC236}">
                <a16:creationId xmlns:a16="http://schemas.microsoft.com/office/drawing/2014/main" id="{18D02CD3-D500-15A8-1917-43EA7034C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3733800" cy="5257800"/>
          </a:xfrm>
          <a:ln/>
        </p:spPr>
        <p:txBody>
          <a:bodyPr/>
          <a:lstStyle/>
          <a:p>
            <a:br>
              <a:rPr lang="en-GB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nspiration</a:t>
            </a:r>
            <a:b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larification</a:t>
            </a:r>
            <a:b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valuation</a:t>
            </a:r>
            <a:b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istillation</a:t>
            </a:r>
            <a:b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ncubation</a:t>
            </a:r>
            <a:b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GB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erspiration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BB1BFFCE-0928-DC06-4D57-21D72B4B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Rectangle 12">
            <a:extLst>
              <a:ext uri="{FF2B5EF4-FFF2-40B4-BE49-F238E27FC236}">
                <a16:creationId xmlns:a16="http://schemas.microsoft.com/office/drawing/2014/main" id="{F05A6A36-E49F-734A-6A9F-5B6C01AF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5745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en-US" sz="3600" b="1">
                <a:latin typeface="Verdana" panose="020B0604030504040204" pitchFamily="34" charset="0"/>
              </a:rPr>
              <a:t>six </a:t>
            </a:r>
            <a:r>
              <a:rPr kumimoji="1" lang="en-GB" altLang="en-US" sz="3600" b="1">
                <a:latin typeface="Verdana" panose="020B0604030504040204" pitchFamily="34" charset="0"/>
              </a:rPr>
              <a:t>aspects of PBL</a:t>
            </a:r>
            <a:r>
              <a:rPr kumimoji="1" lang="en-US" altLang="en-US" sz="3600" b="1">
                <a:latin typeface="Verdana" panose="020B0604030504040204" pitchFamily="34" charset="0"/>
              </a:rPr>
              <a:t>…</a:t>
            </a:r>
            <a:r>
              <a:rPr kumimoji="1" lang="en-US" altLang="en-US" sz="3600" b="1"/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>
            <a:extLst>
              <a:ext uri="{FF2B5EF4-FFF2-40B4-BE49-F238E27FC236}">
                <a16:creationId xmlns:a16="http://schemas.microsoft.com/office/drawing/2014/main" id="{BDC1EBEA-DD3F-D154-F0C9-A7ABAB038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524000"/>
          <a:ext cx="76962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3" imgW="11163240" imgH="10753560" progId="PhotoSuite.Image">
                  <p:embed/>
                </p:oleObj>
              </mc:Choice>
              <mc:Fallback>
                <p:oleObj name="PhotoSuite Image" r:id="rId3" imgW="11163240" imgH="10753560" progId="PhotoSuite.Im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6962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4">
            <a:extLst>
              <a:ext uri="{FF2B5EF4-FFF2-40B4-BE49-F238E27FC236}">
                <a16:creationId xmlns:a16="http://schemas.microsoft.com/office/drawing/2014/main" id="{4AB44208-36AE-99A0-0A58-6A92BBD1B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0" y="0"/>
            <a:ext cx="32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355388DE-0317-3578-C8DB-310E861CC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5534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“something </a:t>
            </a:r>
            <a:r>
              <a:rPr lang="en-GB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new”  </a:t>
            </a:r>
            <a:br>
              <a:rPr lang="en-GB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GB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new method or device”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39CFEB42-CB30-1690-1FF1-64638482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754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D7E15BF3-1BD9-55A9-7801-FE9141953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303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b="1"/>
              <a:t>Why innovate?…</a:t>
            </a: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  <p:bldP spid="399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BE0102C4-9D17-742D-4AA3-C803F123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cs typeface="Arial" panose="020B0604020202020204" pitchFamily="34" charset="0"/>
            </a:endParaRPr>
          </a:p>
          <a:p>
            <a:pPr algn="l"/>
            <a:endParaRPr lang="en-GB" altLang="en-US">
              <a:cs typeface="Arial" panose="020B0604020202020204" pitchFamily="34" charset="0"/>
            </a:endParaRPr>
          </a:p>
          <a:p>
            <a:pPr algn="l"/>
            <a:endParaRPr lang="en-GB" altLang="en-US">
              <a:cs typeface="Arial" panose="020B0604020202020204" pitchFamily="34" charset="0"/>
            </a:endParaRPr>
          </a:p>
          <a:p>
            <a:pPr algn="l"/>
            <a:endParaRPr lang="en-GB" altLang="en-US">
              <a:cs typeface="Arial" panose="020B0604020202020204" pitchFamily="34" charset="0"/>
            </a:endParaRPr>
          </a:p>
          <a:p>
            <a:pPr algn="l"/>
            <a:endParaRPr lang="en-GB" altLang="en-US">
              <a:cs typeface="Arial" panose="020B0604020202020204" pitchFamily="34" charset="0"/>
            </a:endParaRPr>
          </a:p>
          <a:p>
            <a:pPr algn="l"/>
            <a:r>
              <a:rPr lang="en-GB" altLang="en-US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06B69CA-8798-1142-B40B-FC19F320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53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kumimoji="1" lang="en-GB" altLang="en-US" sz="3600" b="1">
              <a:latin typeface="Verdana" panose="020B0604030504040204" pitchFamily="34" charset="0"/>
            </a:endParaRPr>
          </a:p>
          <a:p>
            <a:pPr algn="ctr" eaLnBrk="0" hangingPunct="0"/>
            <a:r>
              <a:rPr kumimoji="1" lang="en-GB" altLang="en-US" sz="3600" b="1">
                <a:latin typeface="Tahoma" panose="020B0604030504040204" pitchFamily="34" charset="0"/>
              </a:rPr>
              <a:t>Innovation </a:t>
            </a:r>
          </a:p>
          <a:p>
            <a:pPr algn="ctr" eaLnBrk="0" hangingPunct="0"/>
            <a:r>
              <a:rPr kumimoji="1" lang="en-GB" altLang="en-US" sz="3600" b="1">
                <a:latin typeface="Tahoma" panose="020B0604030504040204" pitchFamily="34" charset="0"/>
              </a:rPr>
              <a:t>in </a:t>
            </a:r>
          </a:p>
          <a:p>
            <a:pPr algn="ctr" eaLnBrk="0" hangingPunct="0"/>
            <a:r>
              <a:rPr kumimoji="1" lang="en-GB" altLang="en-US" sz="3600" b="1">
                <a:latin typeface="Tahoma" panose="020B0604030504040204" pitchFamily="34" charset="0"/>
              </a:rPr>
              <a:t>the </a:t>
            </a:r>
          </a:p>
          <a:p>
            <a:pPr algn="ctr" eaLnBrk="0" hangingPunct="0"/>
            <a:r>
              <a:rPr kumimoji="1" lang="en-GB" altLang="en-US" sz="3600" b="1">
                <a:latin typeface="Tahoma" panose="020B0604030504040204" pitchFamily="34" charset="0"/>
              </a:rPr>
              <a:t>Classroom</a:t>
            </a:r>
          </a:p>
          <a:p>
            <a:pPr algn="ctr" eaLnBrk="0" hangingPunct="0"/>
            <a:r>
              <a:rPr kumimoji="1" lang="en-GB" altLang="en-US" sz="3600" b="1">
                <a:latin typeface="Tahoma" panose="020B0604030504040204" pitchFamily="34" charset="0"/>
              </a:rPr>
              <a:t>=</a:t>
            </a:r>
          </a:p>
          <a:p>
            <a:pPr algn="ctr" eaLnBrk="0" hangingPunct="0"/>
            <a:r>
              <a:rPr kumimoji="1" lang="en-GB" altLang="en-US" sz="3600" b="1">
                <a:latin typeface="Tahoma" panose="020B0604030504040204" pitchFamily="34" charset="0"/>
              </a:rPr>
              <a:t>A vehicle for Progress</a:t>
            </a:r>
          </a:p>
          <a:p>
            <a:pPr algn="ctr" eaLnBrk="0" hangingPunct="0"/>
            <a:endParaRPr kumimoji="1" lang="en-GB" altLang="en-US" sz="3600" b="1">
              <a:latin typeface="Tahoma" panose="020B0604030504040204" pitchFamily="34" charset="0"/>
            </a:endParaRPr>
          </a:p>
          <a:p>
            <a:pPr algn="ctr" eaLnBrk="0" hangingPunct="0"/>
            <a:endParaRPr kumimoji="1" lang="en-GB" altLang="en-US" sz="3600" b="1">
              <a:latin typeface="Tahoma" panose="020B0604030504040204" pitchFamily="34" charset="0"/>
            </a:endParaRPr>
          </a:p>
          <a:p>
            <a:pPr algn="ctr" eaLnBrk="0" hangingPunct="0"/>
            <a:r>
              <a:rPr kumimoji="1" lang="en-US" altLang="en-US" sz="3600" b="1">
                <a:latin typeface="Tahoma" panose="020B0604030504040204" pitchFamily="34" charset="0"/>
              </a:rPr>
              <a:t>How can I get my </a:t>
            </a:r>
            <a:r>
              <a:rPr kumimoji="1" lang="en-US" altLang="en-US" sz="3600" b="1" u="sng">
                <a:latin typeface="Tahoma" panose="020B0604030504040204" pitchFamily="34" charset="0"/>
              </a:rPr>
              <a:t>students</a:t>
            </a:r>
            <a:r>
              <a:rPr kumimoji="1" lang="en-US" altLang="en-US" sz="3600" b="1">
                <a:latin typeface="Tahoma" panose="020B0604030504040204" pitchFamily="34" charset="0"/>
              </a:rPr>
              <a:t> to</a:t>
            </a:r>
            <a:r>
              <a:rPr kumimoji="1" lang="en-GB" altLang="en-US" sz="3600" b="1">
                <a:latin typeface="Tahoma" panose="020B0604030504040204" pitchFamily="34" charset="0"/>
              </a:rPr>
              <a:t>….</a:t>
            </a:r>
          </a:p>
          <a:p>
            <a:pPr algn="l" eaLnBrk="0" hangingPunct="0"/>
            <a:endParaRPr kumimoji="1" lang="en-GB" altLang="en-US" sz="3600" b="1">
              <a:latin typeface="Verdana" panose="020B0604030504040204" pitchFamily="34" charset="0"/>
            </a:endParaRPr>
          </a:p>
          <a:p>
            <a:pPr algn="l" eaLnBrk="0" hangingPunct="0"/>
            <a:endParaRPr kumimoji="1" lang="en-GB" altLang="en-US" sz="3600" b="1">
              <a:latin typeface="Verdana" panose="020B0604030504040204" pitchFamily="34" charset="0"/>
            </a:endParaRPr>
          </a:p>
          <a:p>
            <a:pPr algn="l" eaLnBrk="0" hangingPunct="0"/>
            <a:endParaRPr kumimoji="1" lang="en-GB" altLang="en-US" sz="3600" b="1">
              <a:latin typeface="Verdana" panose="020B0604030504040204" pitchFamily="34" charset="0"/>
            </a:endParaRPr>
          </a:p>
          <a:p>
            <a:pPr eaLnBrk="0" hangingPunct="0"/>
            <a:endParaRPr kumimoji="1" lang="en-GB" altLang="en-US" sz="3600" b="1">
              <a:latin typeface="Verdana" panose="020B0604030504040204" pitchFamily="34" charset="0"/>
            </a:endParaRPr>
          </a:p>
          <a:p>
            <a:pPr algn="l" eaLnBrk="0" hangingPunct="0"/>
            <a:endParaRPr kumimoji="1" lang="en-GB" altLang="en-US" sz="3600" b="1">
              <a:latin typeface="Verdana" panose="020B0604030504040204" pitchFamily="34" charset="0"/>
            </a:endParaRPr>
          </a:p>
          <a:p>
            <a:pPr algn="l" eaLnBrk="0" hangingPunct="0"/>
            <a:endParaRPr kumimoji="1" lang="en-US" altLang="en-US" sz="3600" b="1"/>
          </a:p>
          <a:p>
            <a:pPr algn="l" eaLnBrk="0" hangingPunct="0"/>
            <a:endParaRPr kumimoji="1" lang="en-US" altLang="en-US" sz="3600" b="1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D898140-965E-19A0-E75C-D9B088A9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kumimoji="1" lang="en-GB" altLang="en-US" sz="36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>
            <a:extLst>
              <a:ext uri="{FF2B5EF4-FFF2-40B4-BE49-F238E27FC236}">
                <a16:creationId xmlns:a16="http://schemas.microsoft.com/office/drawing/2014/main" id="{D3C6B88D-0E1B-C506-9196-779A80028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295400"/>
          </a:xfrm>
        </p:spPr>
        <p:txBody>
          <a:bodyPr/>
          <a:lstStyle/>
          <a:p>
            <a:pPr algn="ctr"/>
            <a:r>
              <a:rPr kumimoji="1" lang="en-GB" altLang="en-US" b="1">
                <a:latin typeface="Verdana" panose="020B0604030504040204" pitchFamily="34" charset="0"/>
              </a:rPr>
              <a:t>Think?</a:t>
            </a:r>
            <a:r>
              <a:rPr kumimoji="1" lang="en-GB" altLang="en-US" sz="3200" b="1">
                <a:latin typeface="Verdana" panose="020B0604030504040204" pitchFamily="34" charset="0"/>
              </a:rPr>
              <a:t> </a:t>
            </a:r>
            <a:endParaRPr kumimoji="1" lang="en-US" altLang="en-US" sz="3200" b="1">
              <a:latin typeface="Verdana" panose="020B0604030504040204" pitchFamily="34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FAC341D8-B0CB-0458-71CF-5EBF4644C76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47800"/>
            <a:ext cx="52974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3" name="Text Box 7">
            <a:extLst>
              <a:ext uri="{FF2B5EF4-FFF2-40B4-BE49-F238E27FC236}">
                <a16:creationId xmlns:a16="http://schemas.microsoft.com/office/drawing/2014/main" id="{4E23B926-0B95-F7B9-8168-1F4383BE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5918200"/>
            <a:ext cx="3019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GB" altLang="en-US" sz="4000" b="1">
                <a:latin typeface="Verdana" panose="020B0604030504040204" pitchFamily="34" charset="0"/>
              </a:rPr>
              <a:t>Method….</a:t>
            </a:r>
            <a:endParaRPr kumimoji="1" lang="en-US" altLang="en-US" sz="40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7386F99-760C-3E74-7048-04B1804F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1447800"/>
          </a:xfrm>
        </p:spPr>
        <p:txBody>
          <a:bodyPr/>
          <a:lstStyle/>
          <a:p>
            <a:pPr algn="ctr"/>
            <a:r>
              <a:rPr lang="en-GB" altLang="en-US" sz="9600" b="1"/>
              <a:t>PBL</a:t>
            </a:r>
            <a:endParaRPr lang="en-US" altLang="en-US" sz="9600" b="1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7809ED6-61A2-D384-397C-40A1BDDAF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3352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400">
                <a:latin typeface="Verdana" panose="020B0604030504040204" pitchFamily="34" charset="0"/>
              </a:rPr>
              <a:t>Problem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400">
                <a:latin typeface="Verdana" panose="020B0604030504040204" pitchFamily="34" charset="0"/>
              </a:rPr>
              <a:t>based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400">
                <a:latin typeface="Verdana" panose="020B0604030504040204" pitchFamily="34" charset="0"/>
              </a:rPr>
              <a:t>learning</a:t>
            </a:r>
            <a:r>
              <a:rPr lang="en-GB" altLang="en-US" sz="4400"/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44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400">
                <a:latin typeface="Verdana" panose="020B0604030504040204" pitchFamily="34" charset="0"/>
              </a:rPr>
              <a:t>So what is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400">
                <a:latin typeface="Verdana" panose="020B0604030504040204" pitchFamily="34" charset="0"/>
              </a:rPr>
              <a:t>problem based learning…</a:t>
            </a:r>
            <a:endParaRPr lang="en-US" altLang="en-US" sz="44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2F6A73A-2F0A-CC89-D817-DCAD15E1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>
                <a:latin typeface="Verdana" panose="020B0604030504040204" pitchFamily="34" charset="0"/>
              </a:rPr>
              <a:t>aligned to the curriculum</a:t>
            </a:r>
            <a:r>
              <a:rPr lang="en-GB" altLang="en-US" sz="3600" b="1">
                <a:latin typeface="Verdana" panose="020B0604030504040204" pitchFamily="34" charset="0"/>
              </a:rPr>
              <a:t>…</a:t>
            </a:r>
            <a:endParaRPr lang="en-US" altLang="en-US" sz="3600" b="1">
              <a:latin typeface="Verdana" panose="020B060403050404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98C78553-9896-544E-B454-7C4371FD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5943600"/>
            <a:ext cx="8193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>
                <a:latin typeface="Verdana" panose="020B0604030504040204" pitchFamily="34" charset="0"/>
              </a:rPr>
              <a:t>How does the process work?….</a:t>
            </a:r>
            <a:endParaRPr lang="en-US" altLang="en-US" sz="3600" b="1">
              <a:latin typeface="Verdana" panose="020B060403050404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C0074D9A-CFD2-275B-5EE0-60D5E899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35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b="1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Learn</a:t>
            </a:r>
            <a:r>
              <a:rPr kumimoji="1" lang="en-GB" altLang="en-US" b="1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ers are </a:t>
            </a:r>
            <a:r>
              <a:rPr kumimoji="1" lang="en-US" altLang="en-US" b="1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engaged </a:t>
            </a:r>
            <a:r>
              <a:rPr kumimoji="1" lang="en-GB" altLang="en-US" b="1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by problems which are….</a:t>
            </a:r>
            <a:endParaRPr kumimoji="1" lang="en-US" altLang="en-US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2D66F673-36EE-0677-1DAB-03AC6CCB9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47800"/>
            <a:ext cx="4471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>
                <a:latin typeface="Verdana" panose="020B0604030504040204" pitchFamily="34" charset="0"/>
              </a:rPr>
              <a:t>open ended</a:t>
            </a:r>
            <a:r>
              <a:rPr lang="en-US" altLang="en-US" sz="3200" b="1">
                <a:latin typeface="Verdana" panose="020B0604030504040204" pitchFamily="34" charset="0"/>
              </a:rPr>
              <a:t> </a:t>
            </a:r>
            <a:r>
              <a:rPr lang="en-GB" altLang="en-US" sz="3200" b="1">
                <a:latin typeface="Verdana" panose="020B0604030504040204" pitchFamily="34" charset="0"/>
              </a:rPr>
              <a:t> </a:t>
            </a:r>
            <a:endParaRPr lang="en-US" altLang="en-US" sz="3200" b="1">
              <a:latin typeface="Verdana" panose="020B0604030504040204" pitchFamily="34" charset="0"/>
            </a:endParaRPr>
          </a:p>
          <a:p>
            <a:endParaRPr lang="en-US" altLang="en-US"/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F3A4362F-A2B5-BAAA-52CA-A3E0F251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67000"/>
            <a:ext cx="3613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>
                <a:latin typeface="Verdana" panose="020B0604030504040204" pitchFamily="34" charset="0"/>
              </a:rPr>
              <a:t>meaningful</a:t>
            </a:r>
            <a:r>
              <a:rPr lang="en-US" altLang="en-US" sz="3200" b="1">
                <a:latin typeface="Verdana" panose="020B0604030504040204" pitchFamily="34" charset="0"/>
              </a:rPr>
              <a:t> </a:t>
            </a:r>
            <a:r>
              <a:rPr lang="en-GB" altLang="en-US" sz="3200" b="1">
                <a:latin typeface="Verdana" panose="020B0604030504040204" pitchFamily="34" charset="0"/>
              </a:rPr>
              <a:t> </a:t>
            </a:r>
            <a:endParaRPr lang="en-US" altLang="en-US" sz="3200" b="1">
              <a:latin typeface="Verdana" panose="020B0604030504040204" pitchFamily="34" charset="0"/>
            </a:endParaRP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autoUpdateAnimBg="0"/>
      <p:bldP spid="69636" grpId="0" autoUpdateAnimBg="0"/>
      <p:bldP spid="69638" grpId="0" autoUpdateAnimBg="0"/>
      <p:bldP spid="6963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9" name="Group 17">
            <a:extLst>
              <a:ext uri="{FF2B5EF4-FFF2-40B4-BE49-F238E27FC236}">
                <a16:creationId xmlns:a16="http://schemas.microsoft.com/office/drawing/2014/main" id="{8964C8C5-B173-94DA-A7A7-D508129E5DF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39200" cy="4451350"/>
            <a:chOff x="12" y="12"/>
            <a:chExt cx="4330" cy="2804"/>
          </a:xfrm>
        </p:grpSpPr>
        <p:sp>
          <p:nvSpPr>
            <p:cNvPr id="59394" name="Rectangle 2">
              <a:extLst>
                <a:ext uri="{FF2B5EF4-FFF2-40B4-BE49-F238E27FC236}">
                  <a16:creationId xmlns:a16="http://schemas.microsoft.com/office/drawing/2014/main" id="{CE1B50F0-A114-2ECA-62D7-497697CC3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" y="12"/>
              <a:ext cx="1242" cy="2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algn="l" eaLnBrk="0" hangingPunct="0"/>
              <a:r>
                <a:rPr kumimoji="1" lang="en-US" altLang="en-US" b="1">
                  <a:solidFill>
                    <a:srgbClr val="FF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Problem-Solving Process</a:t>
              </a:r>
              <a:endParaRPr kumimoji="1" lang="en-US" altLang="en-US" b="1">
                <a:latin typeface="Verdana" panose="020B0604030504040204" pitchFamily="34" charset="0"/>
                <a:cs typeface="Arial" panose="020B0604020202020204" pitchFamily="34" charset="0"/>
              </a:endParaRPr>
            </a:p>
            <a:p>
              <a:pPr algn="l" eaLnBrk="0" hangingPunct="0"/>
              <a:endParaRPr kumimoji="1" lang="en-US" altLang="en-US" b="1">
                <a:latin typeface="Verdana" panose="020B0604030504040204" pitchFamily="34" charset="0"/>
              </a:endParaRPr>
            </a:p>
          </p:txBody>
        </p:sp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457D6476-DFBC-8641-5EEE-598CB704C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12"/>
              <a:ext cx="145" cy="2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kumimoji="1" lang="en-US" altLang="en-US" sz="1200" b="1">
                  <a:solidFill>
                    <a:srgbClr val="FFFFFF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kumimoji="1" lang="en-US" altLang="en-US" sz="1200" b="1">
                <a:latin typeface="Verdana" panose="020B0604030504040204" pitchFamily="34" charset="0"/>
                <a:cs typeface="Times New Roman" panose="02020603050405020304" pitchFamily="18" charset="0"/>
              </a:endParaRPr>
            </a:p>
            <a:p>
              <a:pPr eaLnBrk="0" hangingPunct="0"/>
              <a:endParaRPr kumimoji="1" lang="en-US" altLang="en-US" b="1">
                <a:latin typeface="Verdana" panose="020B0604030504040204" pitchFamily="34" charset="0"/>
              </a:endParaRPr>
            </a:p>
          </p:txBody>
        </p:sp>
        <p:grpSp>
          <p:nvGrpSpPr>
            <p:cNvPr id="59408" name="Group 16">
              <a:extLst>
                <a:ext uri="{FF2B5EF4-FFF2-40B4-BE49-F238E27FC236}">
                  <a16:creationId xmlns:a16="http://schemas.microsoft.com/office/drawing/2014/main" id="{0C11FA16-3E82-1110-21D8-10B5DC24D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9" y="12"/>
              <a:ext cx="2943" cy="2804"/>
              <a:chOff x="-58" y="12"/>
              <a:chExt cx="2943" cy="2828"/>
            </a:xfrm>
          </p:grpSpPr>
          <p:grpSp>
            <p:nvGrpSpPr>
              <p:cNvPr id="59406" name="Group 14">
                <a:extLst>
                  <a:ext uri="{FF2B5EF4-FFF2-40B4-BE49-F238E27FC236}">
                    <a16:creationId xmlns:a16="http://schemas.microsoft.com/office/drawing/2014/main" id="{C4F1DC1C-429E-82EF-A0F9-4DFAFF178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"/>
                <a:ext cx="2885" cy="2567"/>
                <a:chOff x="12" y="12"/>
                <a:chExt cx="2885" cy="2567"/>
              </a:xfrm>
            </p:grpSpPr>
            <p:sp>
              <p:nvSpPr>
                <p:cNvPr id="59396" name="Rectangle 4">
                  <a:extLst>
                    <a:ext uri="{FF2B5EF4-FFF2-40B4-BE49-F238E27FC236}">
                      <a16:creationId xmlns:a16="http://schemas.microsoft.com/office/drawing/2014/main" id="{0551E1E0-9B7F-2A12-8A46-B79CA1373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" y="12"/>
                  <a:ext cx="143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r>
                    <a:rPr kumimoji="1" lang="en-US" altLang="en-US" sz="1200" b="1"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l" eaLnBrk="0" hangingPunct="0"/>
                  <a:endParaRPr kumimoji="1" lang="en-US" altLang="en-US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397" name="Rectangle 5">
                  <a:extLst>
                    <a:ext uri="{FF2B5EF4-FFF2-40B4-BE49-F238E27FC236}">
                      <a16:creationId xmlns:a16="http://schemas.microsoft.com/office/drawing/2014/main" id="{71D75181-DA4C-B2B9-0D33-0BEC0A496C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" y="12"/>
                  <a:ext cx="2742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>
                    <a:buFontTx/>
                    <a:buChar char="•"/>
                  </a:pPr>
                  <a:r>
                    <a:rPr kumimoji="1" lang="en-US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problem defin</a:t>
                  </a:r>
                  <a:r>
                    <a:rPr kumimoji="1" lang="en-GB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ed</a:t>
                  </a:r>
                  <a:endParaRPr kumimoji="1" lang="en-US" altLang="en-US" sz="2800" b="1">
                    <a:latin typeface="Verdan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l" eaLnBrk="0" hangingPunct="0"/>
                  <a:endParaRPr kumimoji="1" lang="en-US" altLang="en-US" sz="2800" b="1">
                    <a:latin typeface="Verdana" panose="020B0604030504040204" pitchFamily="34" charset="0"/>
                  </a:endParaRPr>
                </a:p>
                <a:p>
                  <a:pPr algn="l" eaLnBrk="0" hangingPunct="0"/>
                  <a:endParaRPr kumimoji="1" lang="en-US" altLang="en-US" sz="2800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398" name="Rectangle 6">
                  <a:extLst>
                    <a:ext uri="{FF2B5EF4-FFF2-40B4-BE49-F238E27FC236}">
                      <a16:creationId xmlns:a16="http://schemas.microsoft.com/office/drawing/2014/main" id="{465B2AC4-131A-670E-359B-035C32C11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" y="535"/>
                  <a:ext cx="143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r>
                    <a:rPr kumimoji="1" lang="en-US" altLang="en-US" sz="1200" b="1"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l" eaLnBrk="0" hangingPunct="0"/>
                  <a:endParaRPr kumimoji="1" lang="en-US" altLang="en-US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399" name="Rectangle 7">
                  <a:extLst>
                    <a:ext uri="{FF2B5EF4-FFF2-40B4-BE49-F238E27FC236}">
                      <a16:creationId xmlns:a16="http://schemas.microsoft.com/office/drawing/2014/main" id="{E7944BD9-38DC-49EE-9459-27C15FA40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" y="535"/>
                  <a:ext cx="2742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>
                    <a:buFontTx/>
                    <a:buChar char="•"/>
                  </a:pPr>
                  <a:r>
                    <a:rPr kumimoji="1" lang="en-US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information shar</a:t>
                  </a:r>
                  <a:r>
                    <a:rPr kumimoji="1" lang="en-GB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ed</a:t>
                  </a:r>
                  <a:endParaRPr kumimoji="1" lang="en-US" altLang="en-US" sz="2800" b="1">
                    <a:latin typeface="Verdan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l" eaLnBrk="0" hangingPunct="0"/>
                  <a:endParaRPr kumimoji="1" lang="en-US" altLang="en-US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400" name="Rectangle 8">
                  <a:extLst>
                    <a:ext uri="{FF2B5EF4-FFF2-40B4-BE49-F238E27FC236}">
                      <a16:creationId xmlns:a16="http://schemas.microsoft.com/office/drawing/2014/main" id="{67AD2B30-4C6E-8B94-0930-F40ADB213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" y="1058"/>
                  <a:ext cx="143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r>
                    <a:rPr kumimoji="1" lang="en-US" altLang="en-US" sz="1200" b="1"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l" eaLnBrk="0" hangingPunct="0"/>
                  <a:endParaRPr kumimoji="1" lang="en-US" altLang="en-US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401" name="Rectangle 9">
                  <a:extLst>
                    <a:ext uri="{FF2B5EF4-FFF2-40B4-BE49-F238E27FC236}">
                      <a16:creationId xmlns:a16="http://schemas.microsoft.com/office/drawing/2014/main" id="{520DE135-02A2-DBBB-1828-8EC2BC03B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" y="1058"/>
                  <a:ext cx="2742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>
                    <a:buFontTx/>
                    <a:buChar char="•"/>
                  </a:pPr>
                  <a:endParaRPr kumimoji="1" lang="en-GB" altLang="en-US" sz="2800" b="1">
                    <a:solidFill>
                      <a:srgbClr val="FFFFFF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algn="l" eaLnBrk="0" hangingPunct="0">
                    <a:buFontTx/>
                    <a:buChar char="•"/>
                  </a:pPr>
                  <a:r>
                    <a:rPr kumimoji="1" lang="en-GB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think tank </a:t>
                  </a:r>
                  <a:endParaRPr kumimoji="1" lang="en-US" altLang="en-US" sz="2800" b="1">
                    <a:latin typeface="Verdan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l" eaLnBrk="0" hangingPunct="0"/>
                  <a:endParaRPr kumimoji="1" lang="en-US" altLang="en-US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402" name="Rectangle 10">
                  <a:extLst>
                    <a:ext uri="{FF2B5EF4-FFF2-40B4-BE49-F238E27FC236}">
                      <a16:creationId xmlns:a16="http://schemas.microsoft.com/office/drawing/2014/main" id="{6C40A661-06CB-8975-2831-D8893DA91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" y="1581"/>
                  <a:ext cx="143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r>
                    <a:rPr kumimoji="1" lang="en-US" altLang="en-US" sz="1200" b="1"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l" eaLnBrk="0" hangingPunct="0"/>
                  <a:endParaRPr kumimoji="1" lang="en-US" altLang="en-US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403" name="Rectangle 11">
                  <a:extLst>
                    <a:ext uri="{FF2B5EF4-FFF2-40B4-BE49-F238E27FC236}">
                      <a16:creationId xmlns:a16="http://schemas.microsoft.com/office/drawing/2014/main" id="{62BEEB80-139E-153F-8F67-692A851EB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" y="1581"/>
                  <a:ext cx="2742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endParaRPr kumimoji="1" lang="en-GB" altLang="en-US" sz="2800" b="1">
                    <a:solidFill>
                      <a:srgbClr val="FFFFFF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algn="l" eaLnBrk="0" hangingPunct="0"/>
                  <a:endParaRPr kumimoji="1" lang="en-GB" altLang="en-US" sz="2800" b="1">
                    <a:solidFill>
                      <a:srgbClr val="FFFFFF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algn="l" eaLnBrk="0" hangingPunct="0">
                    <a:buFontTx/>
                    <a:buChar char="•"/>
                  </a:pPr>
                  <a:r>
                    <a:rPr kumimoji="1" lang="en-US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evaluation </a:t>
                  </a:r>
                  <a:endParaRPr kumimoji="1" lang="en-US" altLang="en-US" sz="2800" b="1">
                    <a:latin typeface="Verdan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l" eaLnBrk="0" hangingPunct="0"/>
                  <a:endParaRPr kumimoji="1" lang="en-US" altLang="en-US" sz="2800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404" name="Rectangle 12">
                  <a:extLst>
                    <a:ext uri="{FF2B5EF4-FFF2-40B4-BE49-F238E27FC236}">
                      <a16:creationId xmlns:a16="http://schemas.microsoft.com/office/drawing/2014/main" id="{B20D823D-F803-448E-38FB-17EBBE905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" y="2104"/>
                  <a:ext cx="143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r>
                    <a:rPr kumimoji="1" lang="en-US" altLang="en-US" sz="1200" b="1">
                      <a:latin typeface="Verdana" panose="020B060403050404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l" eaLnBrk="0" hangingPunct="0"/>
                  <a:endParaRPr kumimoji="1" lang="en-US" altLang="en-US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9405" name="Rectangle 13">
                  <a:extLst>
                    <a:ext uri="{FF2B5EF4-FFF2-40B4-BE49-F238E27FC236}">
                      <a16:creationId xmlns:a16="http://schemas.microsoft.com/office/drawing/2014/main" id="{53998739-6C7D-280E-9CCC-B926EC9A0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" y="2104"/>
                  <a:ext cx="2742" cy="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endParaRPr kumimoji="1" lang="en-GB" altLang="en-US" sz="2800" b="1">
                    <a:solidFill>
                      <a:srgbClr val="FFFFFF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algn="l" eaLnBrk="0" hangingPunct="0"/>
                  <a:endParaRPr kumimoji="1" lang="en-GB" altLang="en-US" sz="2800" b="1">
                    <a:solidFill>
                      <a:srgbClr val="FFFFFF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algn="l" eaLnBrk="0" hangingPunct="0"/>
                  <a:endParaRPr kumimoji="1" lang="en-GB" altLang="en-US" sz="2800" b="1">
                    <a:solidFill>
                      <a:srgbClr val="FFFFFF"/>
                    </a:solidFill>
                    <a:latin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algn="l" eaLnBrk="0" hangingPunct="0">
                    <a:buFontTx/>
                    <a:buChar char="•"/>
                  </a:pPr>
                  <a:r>
                    <a:rPr kumimoji="1" lang="en-US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selec</a:t>
                  </a:r>
                  <a:r>
                    <a:rPr kumimoji="1" lang="en-GB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kumimoji="1" lang="en-US" altLang="en-US" sz="28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 best solutions</a:t>
                  </a:r>
                  <a:endParaRPr kumimoji="1" lang="en-US" altLang="en-US" sz="2800" b="1">
                    <a:latin typeface="Verdan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l" eaLnBrk="0" hangingPunct="0"/>
                  <a:endParaRPr kumimoji="1" lang="en-US" altLang="en-US" sz="2800" b="1"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59407" name="Rectangle 15">
                <a:extLst>
                  <a:ext uri="{FF2B5EF4-FFF2-40B4-BE49-F238E27FC236}">
                    <a16:creationId xmlns:a16="http://schemas.microsoft.com/office/drawing/2014/main" id="{FAAF6B3E-59D1-1DA4-2C71-46BE76E84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" y="2550"/>
                <a:ext cx="116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altLang="en-US" b="1"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59412" name="Text Box 20">
            <a:extLst>
              <a:ext uri="{FF2B5EF4-FFF2-40B4-BE49-F238E27FC236}">
                <a16:creationId xmlns:a16="http://schemas.microsoft.com/office/drawing/2014/main" id="{9F13B86E-C9CC-B698-B28A-3512FE6B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943600"/>
            <a:ext cx="3014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>
                <a:latin typeface="Verdana" panose="020B0604030504040204" pitchFamily="34" charset="0"/>
              </a:rPr>
              <a:t>Example….</a:t>
            </a:r>
            <a:endParaRPr lang="en-US" altLang="en-US" sz="36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590183C8-85F7-142C-ACF0-93B1195D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63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E94CB54B-FE33-E08F-3242-F476C567E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543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PBL in practice </a:t>
            </a:r>
          </a:p>
          <a:p>
            <a:pPr algn="ctr"/>
            <a:endParaRPr lang="en-GB" altLang="en-US" sz="3200" b="1"/>
          </a:p>
          <a:p>
            <a:pPr algn="ctr"/>
            <a:r>
              <a:rPr lang="en-GB" altLang="en-US" sz="3200" b="1"/>
              <a:t>Spaghetti Bridge</a:t>
            </a:r>
            <a:endParaRPr lang="en-US" altLang="en-US" sz="3200" b="1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55B15AA3-C141-C793-6E3D-EAD48C94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 b="1"/>
              <a:t> </a:t>
            </a:r>
            <a:endParaRPr lang="en-US" altLang="en-US" sz="3200" b="1"/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B8DCB346-4192-E996-0BCE-066C5F6C5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76800"/>
            <a:ext cx="71580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GB" altLang="en-US" b="1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Result reflects practicality and academia</a:t>
            </a:r>
          </a:p>
          <a:p>
            <a:pPr algn="ctr"/>
            <a:endParaRPr kumimoji="1" lang="en-GB" altLang="en-US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1" lang="en-GB" altLang="en-US" b="1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BUT…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389D137-EECA-D1DF-A0A7-6BE7468A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059738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GB" altLang="en-US" sz="4400" b="1"/>
              <a:t> Why </a:t>
            </a:r>
          </a:p>
          <a:p>
            <a:pPr algn="ctr"/>
            <a:r>
              <a:rPr kumimoji="1" lang="en-GB" altLang="en-US" sz="4400" b="1"/>
              <a:t>use</a:t>
            </a:r>
          </a:p>
          <a:p>
            <a:pPr algn="ctr"/>
            <a:r>
              <a:rPr kumimoji="1" lang="en-GB" altLang="en-US" sz="4400" b="1"/>
              <a:t>Problem</a:t>
            </a:r>
          </a:p>
          <a:p>
            <a:pPr algn="ctr"/>
            <a:r>
              <a:rPr kumimoji="1" lang="en-GB" altLang="en-US" sz="4400" b="1"/>
              <a:t> based </a:t>
            </a:r>
          </a:p>
          <a:p>
            <a:pPr algn="ctr"/>
            <a:r>
              <a:rPr kumimoji="1" lang="en-GB" altLang="en-US" sz="4400" b="1"/>
              <a:t>Learning?</a:t>
            </a:r>
            <a:endParaRPr kumimoji="1" lang="en-US" altLang="en-US" sz="4400" b="1"/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AFEAC8E5-7E7E-3D8B-9D14-7E3863C7A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867400"/>
            <a:ext cx="4130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GB" altLang="en-US" sz="4400" b="1"/>
              <a:t>PBL creates….</a:t>
            </a:r>
            <a:endParaRPr kumimoji="1" lang="en-US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Office\Templates\1033\Recommending A Strategy.pot</Template>
  <TotalTime>1236</TotalTime>
  <Words>356</Words>
  <Application>Microsoft Office PowerPoint</Application>
  <PresentationFormat>On-screen Show (4:3)</PresentationFormat>
  <Paragraphs>125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Tahoma</vt:lpstr>
      <vt:lpstr>Wingdings</vt:lpstr>
      <vt:lpstr>Comic Sans MS</vt:lpstr>
      <vt:lpstr>Verdana</vt:lpstr>
      <vt:lpstr>Recommending A Strategy</vt:lpstr>
      <vt:lpstr>PhotoSuite Image</vt:lpstr>
      <vt:lpstr>Innovative  teaching  methods  What is innovation?</vt:lpstr>
      <vt:lpstr>PowerPoint Presentation</vt:lpstr>
      <vt:lpstr>PowerPoint Presentation</vt:lpstr>
      <vt:lpstr>Think? </vt:lpstr>
      <vt:lpstr>PBL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creates motivation + impulse +momentum. </vt:lpstr>
      <vt:lpstr>Clarification</vt:lpstr>
      <vt:lpstr>Evaluation  </vt:lpstr>
      <vt:lpstr>Distillation  </vt:lpstr>
      <vt:lpstr>Incubation</vt:lpstr>
      <vt:lpstr>Perspiration</vt:lpstr>
      <vt:lpstr> Inspiration Clarification Evaluation Distillation Incubation Perspiration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Nayan GRIFFITHS</cp:lastModifiedBy>
  <cp:revision>24</cp:revision>
  <cp:lastPrinted>1601-01-01T00:00:00Z</cp:lastPrinted>
  <dcterms:created xsi:type="dcterms:W3CDTF">1601-01-01T00:00:00Z</dcterms:created>
  <dcterms:modified xsi:type="dcterms:W3CDTF">2023-03-21T14:23:20Z</dcterms:modified>
</cp:coreProperties>
</file>